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7" r:id="rId3"/>
    <p:sldId id="277" r:id="rId4"/>
    <p:sldId id="278" r:id="rId5"/>
    <p:sldId id="279" r:id="rId6"/>
    <p:sldId id="280" r:id="rId7"/>
    <p:sldId id="281" r:id="rId8"/>
    <p:sldId id="282" r:id="rId9"/>
    <p:sldId id="283" r:id="rId10"/>
    <p:sldId id="28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B1BAA-2A7A-44B4-98E9-33BCDEBAE736}" type="datetimeFigureOut">
              <a:rPr lang="en-IN" smtClean="0"/>
              <a:t>17-07-2022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AB5262-709E-4427-B989-80A863E0F260}" type="slidenum">
              <a:rPr lang="en-IN" smtClean="0"/>
              <a:t>‹#›</a:t>
            </a:fld>
            <a:endParaRPr lang="en-IN"/>
          </a:p>
        </p:txBody>
      </p:sp>
    </p:spTree>
    <p:extLst>
      <p:ext uri="{BB962C8B-B14F-4D97-AF65-F5344CB8AC3E}">
        <p14:creationId xmlns:p14="http://schemas.microsoft.com/office/powerpoint/2010/main" val="3741341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5EAE8F-0AE2-42DA-B71B-5DEF9FF70C01}" type="datetime1">
              <a:rPr lang="en-US" smtClean="0"/>
              <a:t>7/17/2022</a:t>
            </a:fld>
            <a:endParaRPr lang="en-US"/>
          </a:p>
        </p:txBody>
      </p:sp>
      <p:sp>
        <p:nvSpPr>
          <p:cNvPr id="5" name="Footer Placeholder 4"/>
          <p:cNvSpPr>
            <a:spLocks noGrp="1"/>
          </p:cNvSpPr>
          <p:nvPr>
            <p:ph type="ftr" sz="quarter" idx="11"/>
          </p:nvPr>
        </p:nvSpPr>
        <p:spPr/>
        <p:txBody>
          <a:bodyPr/>
          <a:lstStyle/>
          <a:p>
            <a:r>
              <a:rPr lang="en-US"/>
              <a:t>CHEMISTRY DEPTT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182623-F784-422F-B530-17FA435AFCAF}" type="datetime1">
              <a:rPr lang="en-US" smtClean="0"/>
              <a:t>7/17/2022</a:t>
            </a:fld>
            <a:endParaRPr lang="en-US"/>
          </a:p>
        </p:txBody>
      </p:sp>
      <p:sp>
        <p:nvSpPr>
          <p:cNvPr id="5" name="Footer Placeholder 4"/>
          <p:cNvSpPr>
            <a:spLocks noGrp="1"/>
          </p:cNvSpPr>
          <p:nvPr>
            <p:ph type="ftr" sz="quarter" idx="11"/>
          </p:nvPr>
        </p:nvSpPr>
        <p:spPr/>
        <p:txBody>
          <a:bodyPr/>
          <a:lstStyle/>
          <a:p>
            <a:r>
              <a:rPr lang="en-US"/>
              <a:t>CHEMISTRY DEPTT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93F873-B42A-4008-9597-29C87F11A990}" type="datetime1">
              <a:rPr lang="en-US" smtClean="0"/>
              <a:t>7/17/2022</a:t>
            </a:fld>
            <a:endParaRPr lang="en-US"/>
          </a:p>
        </p:txBody>
      </p:sp>
      <p:sp>
        <p:nvSpPr>
          <p:cNvPr id="5" name="Footer Placeholder 4"/>
          <p:cNvSpPr>
            <a:spLocks noGrp="1"/>
          </p:cNvSpPr>
          <p:nvPr>
            <p:ph type="ftr" sz="quarter" idx="11"/>
          </p:nvPr>
        </p:nvSpPr>
        <p:spPr/>
        <p:txBody>
          <a:bodyPr/>
          <a:lstStyle/>
          <a:p>
            <a:r>
              <a:rPr lang="en-US"/>
              <a:t>CHEMISTRY DEPTT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D39101-EC48-44DC-85A3-A868EF1BFFD1}" type="datetime1">
              <a:rPr lang="en-US" smtClean="0"/>
              <a:t>7/17/2022</a:t>
            </a:fld>
            <a:endParaRPr lang="en-US"/>
          </a:p>
        </p:txBody>
      </p:sp>
      <p:sp>
        <p:nvSpPr>
          <p:cNvPr id="6" name="Footer Placeholder 5"/>
          <p:cNvSpPr>
            <a:spLocks noGrp="1"/>
          </p:cNvSpPr>
          <p:nvPr>
            <p:ph type="ftr" sz="quarter" idx="11"/>
          </p:nvPr>
        </p:nvSpPr>
        <p:spPr/>
        <p:txBody>
          <a:bodyPr/>
          <a:lstStyle/>
          <a:p>
            <a:r>
              <a:rPr lang="en-US"/>
              <a:t>CHEMISTRY DEPTT                                                                       GC PAONTA SAHIB</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1F6D3EB-6DFD-47E3-B9B3-2228BB8B47B3}" type="datetime1">
              <a:rPr lang="en-US" smtClean="0"/>
              <a:t>7/17/2022</a:t>
            </a:fld>
            <a:endParaRPr lang="en-US"/>
          </a:p>
        </p:txBody>
      </p:sp>
      <p:sp>
        <p:nvSpPr>
          <p:cNvPr id="8" name="Footer Placeholder 7"/>
          <p:cNvSpPr>
            <a:spLocks noGrp="1"/>
          </p:cNvSpPr>
          <p:nvPr>
            <p:ph type="ftr" sz="quarter" idx="11"/>
          </p:nvPr>
        </p:nvSpPr>
        <p:spPr/>
        <p:txBody>
          <a:bodyPr/>
          <a:lstStyle/>
          <a:p>
            <a:r>
              <a:rPr lang="en-US"/>
              <a:t>CHEMISTRY DEPTT                                                                       GC PAONTA SAHIB</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C8EC44-A1E7-4F3C-A8B4-3D78B368DE89}" type="datetime1">
              <a:rPr lang="en-US" smtClean="0"/>
              <a:t>7/17/2022</a:t>
            </a:fld>
            <a:endParaRPr lang="en-US"/>
          </a:p>
        </p:txBody>
      </p:sp>
      <p:sp>
        <p:nvSpPr>
          <p:cNvPr id="4" name="Footer Placeholder 3"/>
          <p:cNvSpPr>
            <a:spLocks noGrp="1"/>
          </p:cNvSpPr>
          <p:nvPr>
            <p:ph type="ftr" sz="quarter" idx="11"/>
          </p:nvPr>
        </p:nvSpPr>
        <p:spPr/>
        <p:txBody>
          <a:bodyPr/>
          <a:lstStyle/>
          <a:p>
            <a:r>
              <a:rPr lang="en-US"/>
              <a:t>CHEMISTRY DEPTT                                                                       GC PAONTA SAHIB</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05998-992D-4CAD-A5FC-991753C08509}" type="datetime1">
              <a:rPr lang="en-US" smtClean="0"/>
              <a:t>7/17/2022</a:t>
            </a:fld>
            <a:endParaRPr lang="en-US"/>
          </a:p>
        </p:txBody>
      </p:sp>
      <p:sp>
        <p:nvSpPr>
          <p:cNvPr id="3" name="Footer Placeholder 2"/>
          <p:cNvSpPr>
            <a:spLocks noGrp="1"/>
          </p:cNvSpPr>
          <p:nvPr>
            <p:ph type="ftr" sz="quarter" idx="11"/>
          </p:nvPr>
        </p:nvSpPr>
        <p:spPr/>
        <p:txBody>
          <a:bodyPr/>
          <a:lstStyle/>
          <a:p>
            <a:r>
              <a:rPr lang="en-US"/>
              <a:t>CHEMISTRY DEPTT                                                                       GC PAONTA SAHIB</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2CBC6E-5820-46E7-BDDC-757FC0A66FD1}" type="datetime1">
              <a:rPr lang="en-US" smtClean="0"/>
              <a:t>7/17/2022</a:t>
            </a:fld>
            <a:endParaRPr lang="en-US"/>
          </a:p>
        </p:txBody>
      </p:sp>
      <p:sp>
        <p:nvSpPr>
          <p:cNvPr id="6" name="Footer Placeholder 5"/>
          <p:cNvSpPr>
            <a:spLocks noGrp="1"/>
          </p:cNvSpPr>
          <p:nvPr>
            <p:ph type="ftr" sz="quarter" idx="11"/>
          </p:nvPr>
        </p:nvSpPr>
        <p:spPr/>
        <p:txBody>
          <a:bodyPr/>
          <a:lstStyle/>
          <a:p>
            <a:r>
              <a:rPr lang="en-US"/>
              <a:t>CHEMISTRY DEPTT                                                                       GC PAONTA SAHIB</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58314F-0832-4D6E-BF4C-A8A058FE8D9F}" type="datetime1">
              <a:rPr lang="en-US" smtClean="0"/>
              <a:t>7/17/2022</a:t>
            </a:fld>
            <a:endParaRPr lang="en-US"/>
          </a:p>
        </p:txBody>
      </p:sp>
      <p:sp>
        <p:nvSpPr>
          <p:cNvPr id="6" name="Footer Placeholder 5"/>
          <p:cNvSpPr>
            <a:spLocks noGrp="1"/>
          </p:cNvSpPr>
          <p:nvPr>
            <p:ph type="ftr" sz="quarter" idx="11"/>
          </p:nvPr>
        </p:nvSpPr>
        <p:spPr/>
        <p:txBody>
          <a:bodyPr/>
          <a:lstStyle/>
          <a:p>
            <a:r>
              <a:rPr lang="en-US"/>
              <a:t>CHEMISTRY DEPTT                                                                       GC PAONTA SAHIB</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932211-611C-4048-946C-207264F12C83}" type="datetime1">
              <a:rPr lang="en-US" smtClean="0"/>
              <a:t>7/17/2022</a:t>
            </a:fld>
            <a:endParaRPr lang="en-US"/>
          </a:p>
        </p:txBody>
      </p:sp>
      <p:sp>
        <p:nvSpPr>
          <p:cNvPr id="5" name="Footer Placeholder 4"/>
          <p:cNvSpPr>
            <a:spLocks noGrp="1"/>
          </p:cNvSpPr>
          <p:nvPr>
            <p:ph type="ftr" sz="quarter" idx="11"/>
          </p:nvPr>
        </p:nvSpPr>
        <p:spPr/>
        <p:txBody>
          <a:bodyPr/>
          <a:lstStyle/>
          <a:p>
            <a:r>
              <a:rPr lang="en-US"/>
              <a:t>CHEMISTRY DEPTT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5F72D-C255-41CE-9969-EE6DF36AFAB0}" type="datetime1">
              <a:rPr lang="en-US" smtClean="0"/>
              <a:t>7/17/2022</a:t>
            </a:fld>
            <a:endParaRPr lang="en-US"/>
          </a:p>
        </p:txBody>
      </p:sp>
      <p:sp>
        <p:nvSpPr>
          <p:cNvPr id="5" name="Footer Placeholder 4"/>
          <p:cNvSpPr>
            <a:spLocks noGrp="1"/>
          </p:cNvSpPr>
          <p:nvPr>
            <p:ph type="ftr" sz="quarter" idx="11"/>
          </p:nvPr>
        </p:nvSpPr>
        <p:spPr/>
        <p:txBody>
          <a:bodyPr/>
          <a:lstStyle/>
          <a:p>
            <a:r>
              <a:rPr lang="en-US"/>
              <a:t>CHEMISTRY DEPTT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D9F6C-55FD-4CBB-BC35-0EF217909B52}" type="datetime1">
              <a:rPr lang="en-US" smtClean="0"/>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CHEMISTRY DEPTT                                                                       GC PAONTA SAHIB</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8285" y="914400"/>
            <a:ext cx="350743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effectLst>
                  <a:outerShdw blurRad="50800" dist="39000" dir="5460000" algn="tl">
                    <a:srgbClr val="000000">
                      <a:alpha val="38000"/>
                    </a:srgbClr>
                  </a:outerShdw>
                </a:effectLst>
              </a:rPr>
              <a:t>COSMETICS</a:t>
            </a:r>
          </a:p>
        </p:txBody>
      </p:sp>
      <p:sp>
        <p:nvSpPr>
          <p:cNvPr id="5" name="Rectangle 4"/>
          <p:cNvSpPr/>
          <p:nvPr/>
        </p:nvSpPr>
        <p:spPr>
          <a:xfrm>
            <a:off x="2228850" y="398155"/>
            <a:ext cx="4686300"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fontAlgn="base">
              <a:spcBef>
                <a:spcPct val="0"/>
              </a:spcBef>
              <a:spcAft>
                <a:spcPct val="0"/>
              </a:spcAft>
            </a:pPr>
            <a:r>
              <a:rPr lang="en-US" sz="2800" b="1" dirty="0">
                <a:solidFill>
                  <a:srgbClr val="FF0000"/>
                </a:solidFill>
                <a:cs typeface="Times New Roman" pitchFamily="18" charset="0"/>
              </a:rPr>
              <a:t>Chemistry: CHEM SEC 204TH</a:t>
            </a:r>
            <a:endParaRPr lang="en-US" sz="2800" dirty="0">
              <a:solidFill>
                <a:srgbClr val="FF0000"/>
              </a:solidFill>
            </a:endParaRPr>
          </a:p>
        </p:txBody>
      </p:sp>
      <p:sp>
        <p:nvSpPr>
          <p:cNvPr id="6" name="Rectangle 5"/>
          <p:cNvSpPr/>
          <p:nvPr/>
        </p:nvSpPr>
        <p:spPr>
          <a:xfrm>
            <a:off x="2791343" y="4602540"/>
            <a:ext cx="3505896"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endParaRPr lang="en-US" sz="2400" b="1" dirty="0">
              <a:ln w="11430"/>
              <a:solidFill>
                <a:srgbClr val="002060"/>
              </a:solidFill>
              <a:effectLst>
                <a:outerShdw blurRad="50800" dist="39000" dir="5460000" algn="tl">
                  <a:srgbClr val="000000">
                    <a:alpha val="38000"/>
                  </a:srgbClr>
                </a:outerShdw>
              </a:effectLst>
              <a:ea typeface="Calibri" pitchFamily="34" charset="0"/>
              <a:cs typeface="Times New Roman" pitchFamily="18" charset="0"/>
            </a:endParaRPr>
          </a:p>
          <a:p>
            <a:pPr algn="ctr"/>
            <a:r>
              <a:rPr lang="en-US" sz="2400" b="1" cap="none" spc="0" dirty="0">
                <a:ln w="11430"/>
                <a:solidFill>
                  <a:srgbClr val="002060"/>
                </a:solidFill>
                <a:effectLst>
                  <a:outerShdw blurRad="50800" dist="39000" dir="5460000" algn="tl">
                    <a:srgbClr val="000000">
                      <a:alpha val="38000"/>
                    </a:srgbClr>
                  </a:outerShdw>
                </a:effectLst>
              </a:rPr>
              <a:t>Department of Chemistry </a:t>
            </a:r>
          </a:p>
          <a:p>
            <a:pPr algn="ctr"/>
            <a:r>
              <a:rPr lang="en-US" sz="2400" b="1" dirty="0">
                <a:ln w="11430"/>
                <a:solidFill>
                  <a:srgbClr val="002060"/>
                </a:solidFill>
                <a:effectLst>
                  <a:outerShdw blurRad="50800" dist="39000" dir="5460000" algn="tl">
                    <a:srgbClr val="000000">
                      <a:alpha val="38000"/>
                    </a:srgbClr>
                  </a:outerShdw>
                </a:effectLst>
              </a:rPr>
              <a:t>Government College</a:t>
            </a:r>
          </a:p>
          <a:p>
            <a:pPr algn="ctr"/>
            <a:r>
              <a:rPr lang="en-US" sz="2400" b="1" cap="none" spc="0" dirty="0" err="1">
                <a:ln w="11430"/>
                <a:solidFill>
                  <a:srgbClr val="002060"/>
                </a:solidFill>
                <a:effectLst>
                  <a:outerShdw blurRad="50800" dist="39000" dir="5460000" algn="tl">
                    <a:srgbClr val="000000">
                      <a:alpha val="38000"/>
                    </a:srgbClr>
                  </a:outerShdw>
                </a:effectLst>
              </a:rPr>
              <a:t>Paonta</a:t>
            </a:r>
            <a:r>
              <a:rPr lang="en-US" sz="2400" b="1" cap="none" spc="0" dirty="0">
                <a:ln w="11430"/>
                <a:solidFill>
                  <a:srgbClr val="002060"/>
                </a:solidFill>
                <a:effectLst>
                  <a:outerShdw blurRad="50800" dist="39000" dir="5460000" algn="tl">
                    <a:srgbClr val="000000">
                      <a:alpha val="38000"/>
                    </a:srgbClr>
                  </a:outerShdw>
                </a:effectLst>
              </a:rPr>
              <a:t> Sahib (HP)</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7138" y="2133600"/>
            <a:ext cx="1949725" cy="194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1</a:t>
            </a:fld>
            <a:endParaRPr lang="en-US"/>
          </a:p>
        </p:txBody>
      </p:sp>
      <p:sp>
        <p:nvSpPr>
          <p:cNvPr id="3" name="Footer Placeholder 2">
            <a:extLst>
              <a:ext uri="{FF2B5EF4-FFF2-40B4-BE49-F238E27FC236}">
                <a16:creationId xmlns:a16="http://schemas.microsoft.com/office/drawing/2014/main" id="{C9FC05C4-F7F0-9983-CF0B-4E7E74B51C52}"/>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3811159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244365"/>
            <a:ext cx="422590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Today’s Topics</a:t>
            </a:r>
          </a:p>
        </p:txBody>
      </p:sp>
      <p:sp>
        <p:nvSpPr>
          <p:cNvPr id="3" name="Rectangle 2"/>
          <p:cNvSpPr/>
          <p:nvPr/>
        </p:nvSpPr>
        <p:spPr>
          <a:xfrm>
            <a:off x="1321876" y="1167695"/>
            <a:ext cx="6605600"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fontAlgn="base">
              <a:spcBef>
                <a:spcPct val="0"/>
              </a:spcBef>
              <a:spcAft>
                <a:spcPct val="0"/>
              </a:spcAft>
            </a:pPr>
            <a:r>
              <a:rPr lang="en-US" sz="2800" b="1" u="sng" dirty="0">
                <a:solidFill>
                  <a:srgbClr val="7030A0"/>
                </a:solidFill>
                <a:cs typeface="Times New Roman" pitchFamily="18" charset="0"/>
              </a:rPr>
              <a:t>D-(+)-Glucose, Dextrose or Grape Sugar</a:t>
            </a:r>
            <a:endParaRPr lang="en-US" sz="2800" u="sng" dirty="0">
              <a:solidFill>
                <a:srgbClr val="7030A0"/>
              </a:solidFill>
            </a:endParaRPr>
          </a:p>
        </p:txBody>
      </p:sp>
      <p:sp>
        <p:nvSpPr>
          <p:cNvPr id="4" name="Rectangle 3"/>
          <p:cNvSpPr/>
          <p:nvPr/>
        </p:nvSpPr>
        <p:spPr>
          <a:xfrm>
            <a:off x="2263985" y="2471311"/>
            <a:ext cx="368229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lvl="0" indent="-457200" algn="ctr" fontAlgn="base">
              <a:spcBef>
                <a:spcPct val="0"/>
              </a:spcBef>
              <a:spcAft>
                <a:spcPct val="0"/>
              </a:spcAft>
              <a:buFont typeface="Wingdings" pitchFamily="2" charset="2"/>
              <a:buChar char="v"/>
            </a:pPr>
            <a:r>
              <a:rPr lang="en-US" sz="2800" b="1" dirty="0">
                <a:solidFill>
                  <a:srgbClr val="0070C0"/>
                </a:solidFill>
                <a:cs typeface="Times New Roman" pitchFamily="18" charset="0"/>
              </a:rPr>
              <a:t>Physical Properties</a:t>
            </a:r>
            <a:endParaRPr lang="en-US" sz="2800" dirty="0">
              <a:solidFill>
                <a:srgbClr val="0070C0"/>
              </a:solidFill>
            </a:endParaRPr>
          </a:p>
        </p:txBody>
      </p:sp>
      <p:sp>
        <p:nvSpPr>
          <p:cNvPr id="5" name="Rectangle 4"/>
          <p:cNvSpPr/>
          <p:nvPr/>
        </p:nvSpPr>
        <p:spPr>
          <a:xfrm>
            <a:off x="2263985" y="3157111"/>
            <a:ext cx="3782291"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lvl="0" indent="-457200" algn="ctr" fontAlgn="base">
              <a:spcBef>
                <a:spcPct val="0"/>
              </a:spcBef>
              <a:spcAft>
                <a:spcPct val="0"/>
              </a:spcAft>
              <a:buFont typeface="Wingdings" pitchFamily="2" charset="2"/>
              <a:buChar char="v"/>
            </a:pPr>
            <a:r>
              <a:rPr lang="en-US" sz="2800" b="1" dirty="0">
                <a:solidFill>
                  <a:srgbClr val="0070C0"/>
                </a:solidFill>
                <a:cs typeface="Times New Roman" pitchFamily="18" charset="0"/>
              </a:rPr>
              <a:t>Chemical Properties</a:t>
            </a:r>
            <a:endParaRPr lang="en-US" sz="2800" dirty="0">
              <a:solidFill>
                <a:srgbClr val="0070C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
        <p:nvSpPr>
          <p:cNvPr id="7" name="Rectangle 6"/>
          <p:cNvSpPr/>
          <p:nvPr/>
        </p:nvSpPr>
        <p:spPr>
          <a:xfrm>
            <a:off x="2263985" y="1785511"/>
            <a:ext cx="2715489"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lvl="0" indent="-457200" algn="ctr" fontAlgn="base">
              <a:spcBef>
                <a:spcPct val="0"/>
              </a:spcBef>
              <a:spcAft>
                <a:spcPct val="0"/>
              </a:spcAft>
              <a:buFont typeface="Wingdings" pitchFamily="2" charset="2"/>
              <a:buChar char="v"/>
            </a:pPr>
            <a:r>
              <a:rPr lang="en-US" sz="2800" b="1" dirty="0">
                <a:solidFill>
                  <a:srgbClr val="0070C0"/>
                </a:solidFill>
                <a:cs typeface="Times New Roman" pitchFamily="18" charset="0"/>
              </a:rPr>
              <a:t>Preparation</a:t>
            </a:r>
            <a:endParaRPr lang="en-US" sz="2800" dirty="0">
              <a:solidFill>
                <a:srgbClr val="0070C0"/>
              </a:solidFill>
            </a:endParaRPr>
          </a:p>
        </p:txBody>
      </p:sp>
      <p:sp>
        <p:nvSpPr>
          <p:cNvPr id="8" name="Footer Placeholder 7">
            <a:extLst>
              <a:ext uri="{FF2B5EF4-FFF2-40B4-BE49-F238E27FC236}">
                <a16:creationId xmlns:a16="http://schemas.microsoft.com/office/drawing/2014/main" id="{50745ADD-F477-5C3D-9665-76F7CBC34F5A}"/>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2026254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a:t>
            </a:fld>
            <a:endParaRPr lang="en-US"/>
          </a:p>
        </p:txBody>
      </p:sp>
      <p:sp>
        <p:nvSpPr>
          <p:cNvPr id="3" name="Rectangle 2"/>
          <p:cNvSpPr/>
          <p:nvPr/>
        </p:nvSpPr>
        <p:spPr>
          <a:xfrm>
            <a:off x="2807831" y="152400"/>
            <a:ext cx="3402663"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Today’s Topics</a:t>
            </a:r>
            <a:endParaRPr lang="en-IN"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2" name="Rectangle 11"/>
          <p:cNvSpPr/>
          <p:nvPr/>
        </p:nvSpPr>
        <p:spPr>
          <a:xfrm>
            <a:off x="1367754" y="1849160"/>
            <a:ext cx="4630884"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2800" b="1" cap="none" spc="0" dirty="0">
                <a:ln w="11430"/>
                <a:solidFill>
                  <a:srgbClr val="7030A0"/>
                </a:solidFill>
                <a:effectLst>
                  <a:outerShdw blurRad="50800" dist="39000" dir="5460000" algn="tl">
                    <a:srgbClr val="000000">
                      <a:alpha val="38000"/>
                    </a:srgbClr>
                  </a:outerShdw>
                </a:effectLst>
              </a:rPr>
              <a:t>Introduction About Cosmetics</a:t>
            </a:r>
          </a:p>
        </p:txBody>
      </p:sp>
      <p:sp>
        <p:nvSpPr>
          <p:cNvPr id="20" name="Rectangle 19"/>
          <p:cNvSpPr/>
          <p:nvPr/>
        </p:nvSpPr>
        <p:spPr>
          <a:xfrm>
            <a:off x="1367754" y="3269536"/>
            <a:ext cx="4310091"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2800" b="1" dirty="0">
                <a:ln w="11430"/>
                <a:solidFill>
                  <a:srgbClr val="7030A0"/>
                </a:solidFill>
                <a:effectLst>
                  <a:outerShdw blurRad="50800" dist="39000" dir="5460000" algn="tl">
                    <a:srgbClr val="000000">
                      <a:alpha val="38000"/>
                    </a:srgbClr>
                  </a:outerShdw>
                </a:effectLst>
              </a:rPr>
              <a:t>Categorization of Cosmetics</a:t>
            </a:r>
          </a:p>
        </p:txBody>
      </p:sp>
      <p:sp>
        <p:nvSpPr>
          <p:cNvPr id="22" name="Rectangle 21"/>
          <p:cNvSpPr/>
          <p:nvPr/>
        </p:nvSpPr>
        <p:spPr>
          <a:xfrm>
            <a:off x="1367754" y="5039380"/>
            <a:ext cx="2389564"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2800" b="1" cap="none" spc="0" dirty="0">
                <a:ln w="11430"/>
                <a:solidFill>
                  <a:srgbClr val="7030A0"/>
                </a:solidFill>
                <a:effectLst>
                  <a:outerShdw blurRad="50800" dist="39000" dir="5460000" algn="tl">
                    <a:srgbClr val="000000">
                      <a:alpha val="38000"/>
                    </a:srgbClr>
                  </a:outerShdw>
                </a:effectLst>
              </a:rPr>
              <a:t>Hair Cosmetics</a:t>
            </a:r>
          </a:p>
        </p:txBody>
      </p:sp>
      <p:sp>
        <p:nvSpPr>
          <p:cNvPr id="4" name="Footer Placeholder 3">
            <a:extLst>
              <a:ext uri="{FF2B5EF4-FFF2-40B4-BE49-F238E27FC236}">
                <a16:creationId xmlns:a16="http://schemas.microsoft.com/office/drawing/2014/main" id="{C764AF80-C344-5355-0981-109DA07D14C9}"/>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3777111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a:t>
            </a:fld>
            <a:endParaRPr lang="en-US"/>
          </a:p>
        </p:txBody>
      </p:sp>
      <p:sp>
        <p:nvSpPr>
          <p:cNvPr id="3" name="Rectangle 2"/>
          <p:cNvSpPr/>
          <p:nvPr/>
        </p:nvSpPr>
        <p:spPr>
          <a:xfrm>
            <a:off x="3021333" y="152400"/>
            <a:ext cx="2398221"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3600" b="1" cap="none" spc="0" dirty="0">
                <a:ln w="11430"/>
                <a:solidFill>
                  <a:srgbClr val="7030A0"/>
                </a:solidFill>
                <a:effectLst>
                  <a:outerShdw blurRad="50800" dist="39000" dir="5460000" algn="tl">
                    <a:srgbClr val="000000">
                      <a:alpha val="38000"/>
                    </a:srgbClr>
                  </a:outerShdw>
                </a:effectLst>
              </a:rPr>
              <a:t>COSMETICS</a:t>
            </a:r>
          </a:p>
        </p:txBody>
      </p:sp>
      <p:sp>
        <p:nvSpPr>
          <p:cNvPr id="4" name="Rectangle 3"/>
          <p:cNvSpPr/>
          <p:nvPr/>
        </p:nvSpPr>
        <p:spPr>
          <a:xfrm>
            <a:off x="202324" y="1219200"/>
            <a:ext cx="8915400" cy="4536819"/>
          </a:xfrm>
          <a:prstGeom prst="rect">
            <a:avLst/>
          </a:prstGeom>
        </p:spPr>
        <p:txBody>
          <a:bodyPr wrap="square">
            <a:spAutoFit/>
          </a:bodyPr>
          <a:lstStyle/>
          <a:p>
            <a:pPr algn="just">
              <a:lnSpc>
                <a:spcPct val="150000"/>
              </a:lnSpc>
            </a:pPr>
            <a:r>
              <a:rPr lang="en-IN" sz="2800" dirty="0">
                <a:latin typeface="Arial" pitchFamily="34" charset="0"/>
                <a:cs typeface="Arial" pitchFamily="34" charset="0"/>
              </a:rPr>
              <a:t>Cosmetic is a Greek word which means to 'adorn' (addition of something decorative to a person or a thing). Thus a substance which comes in contact with various parts of the human body like skin, hair, nail, lips, teeth, and mucous membranes </a:t>
            </a:r>
            <a:r>
              <a:rPr lang="en-IN" sz="2800" dirty="0" err="1">
                <a:latin typeface="Arial" pitchFamily="34" charset="0"/>
                <a:cs typeface="Arial" pitchFamily="34" charset="0"/>
              </a:rPr>
              <a:t>etc</a:t>
            </a:r>
            <a:r>
              <a:rPr lang="en-IN" sz="2800" dirty="0">
                <a:latin typeface="Arial" pitchFamily="34" charset="0"/>
                <a:cs typeface="Arial" pitchFamily="34" charset="0"/>
              </a:rPr>
              <a:t>, to bring improvement or change in the outward show and the odour of the body</a:t>
            </a:r>
          </a:p>
        </p:txBody>
      </p:sp>
      <p:sp>
        <p:nvSpPr>
          <p:cNvPr id="5" name="Footer Placeholder 4">
            <a:extLst>
              <a:ext uri="{FF2B5EF4-FFF2-40B4-BE49-F238E27FC236}">
                <a16:creationId xmlns:a16="http://schemas.microsoft.com/office/drawing/2014/main" id="{CBB4397E-5F18-7606-646C-5887C9F996BE}"/>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2818843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a:t>
            </a:fld>
            <a:endParaRPr lang="en-US"/>
          </a:p>
        </p:txBody>
      </p:sp>
      <p:sp>
        <p:nvSpPr>
          <p:cNvPr id="3" name="Rectangle 2"/>
          <p:cNvSpPr/>
          <p:nvPr/>
        </p:nvSpPr>
        <p:spPr>
          <a:xfrm>
            <a:off x="1600200" y="7910"/>
            <a:ext cx="6128344" cy="646331"/>
          </a:xfrm>
          <a:prstGeom prst="rect">
            <a:avLst/>
          </a:prstGeom>
        </p:spPr>
        <p:txBody>
          <a:bodyPr wrap="none">
            <a:spAutoFit/>
          </a:bodyPr>
          <a:lstStyle/>
          <a:p>
            <a:r>
              <a:rPr lang="en-IN" sz="3600" b="1" dirty="0">
                <a:ln w="11430"/>
                <a:solidFill>
                  <a:srgbClr val="7030A0"/>
                </a:solidFill>
                <a:effectLst>
                  <a:outerShdw blurRad="50800" dist="39000" dir="5460000" algn="tl">
                    <a:srgbClr val="000000">
                      <a:alpha val="38000"/>
                    </a:srgbClr>
                  </a:outerShdw>
                </a:effectLst>
              </a:rPr>
              <a:t>Importance (uses) of cosmetics</a:t>
            </a:r>
          </a:p>
        </p:txBody>
      </p:sp>
      <p:sp>
        <p:nvSpPr>
          <p:cNvPr id="4" name="Rectangle 3"/>
          <p:cNvSpPr/>
          <p:nvPr/>
        </p:nvSpPr>
        <p:spPr>
          <a:xfrm>
            <a:off x="342900" y="693627"/>
            <a:ext cx="8458200" cy="6117829"/>
          </a:xfrm>
          <a:prstGeom prst="rect">
            <a:avLst/>
          </a:prstGeom>
        </p:spPr>
        <p:txBody>
          <a:bodyPr wrap="square">
            <a:spAutoFit/>
          </a:bodyPr>
          <a:lstStyle/>
          <a:p>
            <a:pPr marL="342900" lvl="0" indent="-342900" algn="just">
              <a:lnSpc>
                <a:spcPct val="150000"/>
              </a:lnSpc>
              <a:buFont typeface="Wingdings" pitchFamily="2" charset="2"/>
              <a:buChar char="q"/>
            </a:pPr>
            <a:r>
              <a:rPr lang="en-IN" sz="2400" dirty="0">
                <a:latin typeface="Arial" pitchFamily="34" charset="0"/>
                <a:cs typeface="Arial" pitchFamily="34" charset="0"/>
              </a:rPr>
              <a:t>They are used as a cleansing, moisturizing and beautifying agent.</a:t>
            </a:r>
          </a:p>
          <a:p>
            <a:pPr marL="342900" lvl="0" indent="-342900" algn="just">
              <a:lnSpc>
                <a:spcPct val="150000"/>
              </a:lnSpc>
              <a:buFont typeface="Wingdings" pitchFamily="2" charset="2"/>
              <a:buChar char="q"/>
            </a:pPr>
            <a:r>
              <a:rPr lang="en-IN" sz="2400" dirty="0">
                <a:latin typeface="Arial" pitchFamily="34" charset="0"/>
                <a:cs typeface="Arial" pitchFamily="34" charset="0"/>
              </a:rPr>
              <a:t>They help in enhancing attractiveness of the body.</a:t>
            </a:r>
          </a:p>
          <a:p>
            <a:pPr marL="342900" lvl="0" indent="-342900" algn="just">
              <a:lnSpc>
                <a:spcPct val="150000"/>
              </a:lnSpc>
              <a:buFont typeface="Wingdings" pitchFamily="2" charset="2"/>
              <a:buChar char="q"/>
            </a:pPr>
            <a:r>
              <a:rPr lang="en-IN" sz="2400" dirty="0">
                <a:latin typeface="Arial" pitchFamily="34" charset="0"/>
                <a:cs typeface="Arial" pitchFamily="34" charset="0"/>
              </a:rPr>
              <a:t>They help in altering the appearance of the body without affecting its functions.</a:t>
            </a:r>
          </a:p>
          <a:p>
            <a:pPr marL="342900" lvl="0" indent="-342900" algn="just">
              <a:lnSpc>
                <a:spcPct val="150000"/>
              </a:lnSpc>
              <a:buFont typeface="Wingdings" pitchFamily="2" charset="2"/>
              <a:buChar char="q"/>
            </a:pPr>
            <a:r>
              <a:rPr lang="en-IN" sz="2400" dirty="0">
                <a:latin typeface="Arial" pitchFamily="34" charset="0"/>
                <a:cs typeface="Arial" pitchFamily="34" charset="0"/>
              </a:rPr>
              <a:t>Sunscreen products help in protecting the body from UV rays and treating sunburns.</a:t>
            </a:r>
          </a:p>
          <a:p>
            <a:pPr marL="342900" lvl="0" indent="-342900" algn="just">
              <a:lnSpc>
                <a:spcPct val="150000"/>
              </a:lnSpc>
              <a:buFont typeface="Wingdings" pitchFamily="2" charset="2"/>
              <a:buChar char="q"/>
            </a:pPr>
            <a:r>
              <a:rPr lang="en-IN" sz="2400" dirty="0">
                <a:latin typeface="Arial" pitchFamily="34" charset="0"/>
                <a:cs typeface="Arial" pitchFamily="34" charset="0"/>
              </a:rPr>
              <a:t>Acne, wrinkles, dark circles under eyes and other skin imperfections are treated or repaired by treatment products.</a:t>
            </a:r>
          </a:p>
          <a:p>
            <a:pPr marL="342900" lvl="0" indent="-342900" algn="just">
              <a:lnSpc>
                <a:spcPct val="150000"/>
              </a:lnSpc>
              <a:buFont typeface="Wingdings" pitchFamily="2" charset="2"/>
              <a:buChar char="q"/>
            </a:pPr>
            <a:r>
              <a:rPr lang="en-IN" sz="2400" dirty="0">
                <a:latin typeface="Arial" pitchFamily="34" charset="0"/>
                <a:cs typeface="Arial" pitchFamily="34" charset="0"/>
              </a:rPr>
              <a:t>Cosmetics help in treating skin infection.</a:t>
            </a:r>
          </a:p>
        </p:txBody>
      </p:sp>
      <p:sp>
        <p:nvSpPr>
          <p:cNvPr id="5" name="Footer Placeholder 4">
            <a:extLst>
              <a:ext uri="{FF2B5EF4-FFF2-40B4-BE49-F238E27FC236}">
                <a16:creationId xmlns:a16="http://schemas.microsoft.com/office/drawing/2014/main" id="{6B3F887D-7CB0-FE48-41CC-503DA3793FB5}"/>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1499315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a:t>
            </a:fld>
            <a:endParaRPr lang="en-US"/>
          </a:p>
        </p:txBody>
      </p:sp>
      <p:sp>
        <p:nvSpPr>
          <p:cNvPr id="3" name="Rectangle 2"/>
          <p:cNvSpPr/>
          <p:nvPr/>
        </p:nvSpPr>
        <p:spPr>
          <a:xfrm>
            <a:off x="1235372" y="152400"/>
            <a:ext cx="5486951"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3600" b="1" dirty="0">
                <a:ln w="11430"/>
                <a:solidFill>
                  <a:srgbClr val="FF0000"/>
                </a:solidFill>
                <a:effectLst>
                  <a:outerShdw blurRad="50800" dist="39000" dir="5460000" algn="tl">
                    <a:srgbClr val="000000">
                      <a:alpha val="38000"/>
                    </a:srgbClr>
                  </a:outerShdw>
                </a:effectLst>
              </a:rPr>
              <a:t>Categorization of Cosmetics</a:t>
            </a:r>
          </a:p>
        </p:txBody>
      </p:sp>
      <p:sp>
        <p:nvSpPr>
          <p:cNvPr id="4" name="Rectangle 3"/>
          <p:cNvSpPr/>
          <p:nvPr/>
        </p:nvSpPr>
        <p:spPr>
          <a:xfrm>
            <a:off x="1066800" y="1066800"/>
            <a:ext cx="7248830" cy="3416320"/>
          </a:xfrm>
          <a:prstGeom prst="rect">
            <a:avLst/>
          </a:prstGeom>
        </p:spPr>
        <p:txBody>
          <a:bodyPr wrap="square">
            <a:spAutoFit/>
          </a:bodyPr>
          <a:lstStyle/>
          <a:p>
            <a:pPr marL="571500" lvl="0" indent="-571500">
              <a:lnSpc>
                <a:spcPct val="150000"/>
              </a:lnSpc>
              <a:buFont typeface="Wingdings" pitchFamily="2" charset="2"/>
              <a:buChar char="Ø"/>
            </a:pPr>
            <a:r>
              <a:rPr lang="en-IN" sz="3600" dirty="0">
                <a:latin typeface="Arial" pitchFamily="34" charset="0"/>
                <a:cs typeface="Arial" pitchFamily="34" charset="0"/>
              </a:rPr>
              <a:t>Hair Cosmetics</a:t>
            </a:r>
          </a:p>
          <a:p>
            <a:pPr marL="571500" lvl="0" indent="-571500">
              <a:lnSpc>
                <a:spcPct val="150000"/>
              </a:lnSpc>
              <a:buFont typeface="Wingdings" pitchFamily="2" charset="2"/>
              <a:buChar char="Ø"/>
            </a:pPr>
            <a:r>
              <a:rPr lang="en-IN" sz="3600" dirty="0">
                <a:latin typeface="Arial" pitchFamily="34" charset="0"/>
                <a:cs typeface="Arial" pitchFamily="34" charset="0"/>
              </a:rPr>
              <a:t>Skin Cosmetics</a:t>
            </a:r>
          </a:p>
          <a:p>
            <a:pPr marL="571500" lvl="0" indent="-571500">
              <a:lnSpc>
                <a:spcPct val="150000"/>
              </a:lnSpc>
              <a:buFont typeface="Wingdings" pitchFamily="2" charset="2"/>
              <a:buChar char="Ø"/>
            </a:pPr>
            <a:r>
              <a:rPr lang="en-IN" sz="3600" dirty="0">
                <a:latin typeface="Arial" pitchFamily="34" charset="0"/>
                <a:cs typeface="Arial" pitchFamily="34" charset="0"/>
              </a:rPr>
              <a:t>Nail Cosmetics</a:t>
            </a:r>
          </a:p>
          <a:p>
            <a:pPr marL="571500" lvl="0" indent="-571500">
              <a:lnSpc>
                <a:spcPct val="150000"/>
              </a:lnSpc>
              <a:buFont typeface="Wingdings" pitchFamily="2" charset="2"/>
              <a:buChar char="Ø"/>
            </a:pPr>
            <a:r>
              <a:rPr lang="en-IN" sz="3600" dirty="0">
                <a:latin typeface="Arial" pitchFamily="34" charset="0"/>
                <a:cs typeface="Arial" pitchFamily="34" charset="0"/>
              </a:rPr>
              <a:t>Cosmetics for hygiene purpose</a:t>
            </a:r>
          </a:p>
        </p:txBody>
      </p:sp>
      <p:sp>
        <p:nvSpPr>
          <p:cNvPr id="5" name="Rectangle 4"/>
          <p:cNvSpPr/>
          <p:nvPr/>
        </p:nvSpPr>
        <p:spPr>
          <a:xfrm>
            <a:off x="212834" y="5181600"/>
            <a:ext cx="8534400" cy="1077218"/>
          </a:xfrm>
          <a:prstGeom prst="rect">
            <a:avLst/>
          </a:prstGeom>
        </p:spPr>
        <p:txBody>
          <a:bodyPr wrap="square">
            <a:spAutoFit/>
          </a:bodyPr>
          <a:lstStyle/>
          <a:p>
            <a:pPr algn="just"/>
            <a:r>
              <a:rPr lang="en-IN" sz="3200" dirty="0">
                <a:latin typeface="Arial" pitchFamily="34" charset="0"/>
                <a:cs typeface="Arial" pitchFamily="34" charset="0"/>
              </a:rPr>
              <a:t>All the cosmetics are prepared as solids, semi-solids or liquids.</a:t>
            </a:r>
          </a:p>
        </p:txBody>
      </p:sp>
      <p:sp>
        <p:nvSpPr>
          <p:cNvPr id="6" name="Footer Placeholder 5">
            <a:extLst>
              <a:ext uri="{FF2B5EF4-FFF2-40B4-BE49-F238E27FC236}">
                <a16:creationId xmlns:a16="http://schemas.microsoft.com/office/drawing/2014/main" id="{F793161F-8526-A0CF-B93E-B5289F18E815}"/>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895832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7</a:t>
            </a:fld>
            <a:endParaRPr lang="en-US"/>
          </a:p>
        </p:txBody>
      </p:sp>
      <p:sp>
        <p:nvSpPr>
          <p:cNvPr id="4" name="Rectangle 3"/>
          <p:cNvSpPr/>
          <p:nvPr/>
        </p:nvSpPr>
        <p:spPr>
          <a:xfrm>
            <a:off x="1604453" y="19183"/>
            <a:ext cx="59456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 HAIR COSMETICS </a:t>
            </a:r>
          </a:p>
        </p:txBody>
      </p:sp>
      <p:sp>
        <p:nvSpPr>
          <p:cNvPr id="5" name="Rectangle 4"/>
          <p:cNvSpPr/>
          <p:nvPr/>
        </p:nvSpPr>
        <p:spPr>
          <a:xfrm>
            <a:off x="157654" y="1524000"/>
            <a:ext cx="8839200" cy="3970318"/>
          </a:xfrm>
          <a:prstGeom prst="rect">
            <a:avLst/>
          </a:prstGeom>
        </p:spPr>
        <p:txBody>
          <a:bodyPr wrap="square">
            <a:spAutoFit/>
          </a:bodyPr>
          <a:lstStyle/>
          <a:p>
            <a:pPr algn="just">
              <a:lnSpc>
                <a:spcPct val="150000"/>
              </a:lnSpc>
            </a:pPr>
            <a:r>
              <a:rPr lang="en-IN" sz="2400" b="1" u="sng" dirty="0">
                <a:latin typeface="Arial" pitchFamily="34" charset="0"/>
                <a:cs typeface="Arial" pitchFamily="34" charset="0"/>
              </a:rPr>
              <a:t>Hair Dyes</a:t>
            </a:r>
          </a:p>
          <a:p>
            <a:pPr algn="just">
              <a:lnSpc>
                <a:spcPct val="150000"/>
              </a:lnSpc>
            </a:pPr>
            <a:r>
              <a:rPr lang="en-IN" sz="2400" dirty="0">
                <a:latin typeface="Arial" pitchFamily="34" charset="0"/>
                <a:cs typeface="Arial" pitchFamily="34" charset="0"/>
              </a:rPr>
              <a:t>Hair dyes are the cosmetics which are used by men and women either to change the natural hair colour or to mask grey hair. The agents that are responsible for variety of hair colours are </a:t>
            </a:r>
            <a:r>
              <a:rPr lang="en-IN" sz="2400" dirty="0" err="1">
                <a:latin typeface="Arial" pitchFamily="34" charset="0"/>
                <a:cs typeface="Arial" pitchFamily="34" charset="0"/>
              </a:rPr>
              <a:t>pheomelanins</a:t>
            </a:r>
            <a:r>
              <a:rPr lang="en-IN" sz="2400" dirty="0">
                <a:latin typeface="Arial" pitchFamily="34" charset="0"/>
                <a:cs typeface="Arial" pitchFamily="34" charset="0"/>
              </a:rPr>
              <a:t> and </a:t>
            </a:r>
            <a:r>
              <a:rPr lang="en-IN" sz="2400" dirty="0" err="1">
                <a:latin typeface="Arial" pitchFamily="34" charset="0"/>
                <a:cs typeface="Arial" pitchFamily="34" charset="0"/>
              </a:rPr>
              <a:t>eumelanins</a:t>
            </a:r>
            <a:r>
              <a:rPr lang="en-IN" sz="2400" dirty="0">
                <a:latin typeface="Arial" pitchFamily="34" charset="0"/>
                <a:cs typeface="Arial" pitchFamily="34" charset="0"/>
              </a:rPr>
              <a:t>. </a:t>
            </a:r>
            <a:r>
              <a:rPr lang="en-IN" sz="2400" dirty="0" err="1">
                <a:latin typeface="Arial" pitchFamily="34" charset="0"/>
                <a:cs typeface="Arial" pitchFamily="34" charset="0"/>
              </a:rPr>
              <a:t>Pheomelanins</a:t>
            </a:r>
            <a:r>
              <a:rPr lang="en-IN" sz="2400" dirty="0">
                <a:latin typeface="Arial" pitchFamily="34" charset="0"/>
                <a:cs typeface="Arial" pitchFamily="34" charset="0"/>
              </a:rPr>
              <a:t> impart different shades of red and yellow whereas, </a:t>
            </a:r>
            <a:r>
              <a:rPr lang="en-IN" sz="2400" dirty="0" err="1">
                <a:latin typeface="Arial" pitchFamily="34" charset="0"/>
                <a:cs typeface="Arial" pitchFamily="34" charset="0"/>
              </a:rPr>
              <a:t>eumelanins</a:t>
            </a:r>
            <a:r>
              <a:rPr lang="en-IN" sz="2400" dirty="0">
                <a:latin typeface="Arial" pitchFamily="34" charset="0"/>
                <a:cs typeface="Arial" pitchFamily="34" charset="0"/>
              </a:rPr>
              <a:t> impart different shades of dark brown and black. </a:t>
            </a:r>
          </a:p>
        </p:txBody>
      </p:sp>
      <p:sp>
        <p:nvSpPr>
          <p:cNvPr id="3" name="Footer Placeholder 2">
            <a:extLst>
              <a:ext uri="{FF2B5EF4-FFF2-40B4-BE49-F238E27FC236}">
                <a16:creationId xmlns:a16="http://schemas.microsoft.com/office/drawing/2014/main" id="{458EC9B0-C8D7-F477-4594-37885A7AC911}"/>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2574714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a:p>
        </p:txBody>
      </p:sp>
      <p:sp>
        <p:nvSpPr>
          <p:cNvPr id="3" name="Rectangle 2"/>
          <p:cNvSpPr/>
          <p:nvPr/>
        </p:nvSpPr>
        <p:spPr>
          <a:xfrm>
            <a:off x="830551" y="1600200"/>
            <a:ext cx="7559097" cy="2862322"/>
          </a:xfrm>
          <a:prstGeom prst="rect">
            <a:avLst/>
          </a:prstGeom>
        </p:spPr>
        <p:txBody>
          <a:bodyPr wrap="square">
            <a:spAutoFit/>
          </a:bodyPr>
          <a:lstStyle/>
          <a:p>
            <a:pPr marL="571500" lvl="0" indent="-571500">
              <a:lnSpc>
                <a:spcPct val="150000"/>
              </a:lnSpc>
              <a:buFont typeface="Wingdings" pitchFamily="2" charset="2"/>
              <a:buChar char="v"/>
            </a:pPr>
            <a:r>
              <a:rPr lang="en-IN" sz="4000" dirty="0">
                <a:latin typeface="Arial" pitchFamily="34" charset="0"/>
                <a:cs typeface="Arial" pitchFamily="34" charset="0"/>
              </a:rPr>
              <a:t>Temporary hair dyes</a:t>
            </a:r>
          </a:p>
          <a:p>
            <a:pPr marL="571500" lvl="0" indent="-571500">
              <a:lnSpc>
                <a:spcPct val="150000"/>
              </a:lnSpc>
              <a:buFont typeface="Wingdings" pitchFamily="2" charset="2"/>
              <a:buChar char="v"/>
            </a:pPr>
            <a:r>
              <a:rPr lang="en-IN" sz="4000" dirty="0">
                <a:latin typeface="Arial" pitchFamily="34" charset="0"/>
                <a:cs typeface="Arial" pitchFamily="34" charset="0"/>
              </a:rPr>
              <a:t>Semi-permanent hair dyes</a:t>
            </a:r>
          </a:p>
          <a:p>
            <a:pPr marL="571500" lvl="0" indent="-571500">
              <a:lnSpc>
                <a:spcPct val="150000"/>
              </a:lnSpc>
              <a:buFont typeface="Wingdings" pitchFamily="2" charset="2"/>
              <a:buChar char="v"/>
            </a:pPr>
            <a:r>
              <a:rPr lang="en-IN" sz="4000" dirty="0">
                <a:latin typeface="Arial" pitchFamily="34" charset="0"/>
                <a:cs typeface="Arial" pitchFamily="34" charset="0"/>
              </a:rPr>
              <a:t>Permanent hair dyes</a:t>
            </a:r>
          </a:p>
        </p:txBody>
      </p:sp>
      <p:sp>
        <p:nvSpPr>
          <p:cNvPr id="5" name="Rectangle 4"/>
          <p:cNvSpPr/>
          <p:nvPr/>
        </p:nvSpPr>
        <p:spPr>
          <a:xfrm>
            <a:off x="228131" y="294290"/>
            <a:ext cx="8763938"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IN" sz="5400" b="1" cap="none" spc="0" dirty="0">
                <a:ln/>
                <a:solidFill>
                  <a:srgbClr val="7030A0"/>
                </a:solidFill>
                <a:effectLst/>
                <a:latin typeface="Arial" pitchFamily="34" charset="0"/>
                <a:cs typeface="Arial" pitchFamily="34" charset="0"/>
              </a:rPr>
              <a:t>Classification of hair dyes</a:t>
            </a:r>
            <a:endParaRPr lang="en-IN" sz="5400" b="1" cap="none" spc="0" dirty="0">
              <a:ln/>
              <a:solidFill>
                <a:srgbClr val="7030A0"/>
              </a:solidFill>
              <a:effectLst/>
            </a:endParaRPr>
          </a:p>
        </p:txBody>
      </p:sp>
      <p:sp>
        <p:nvSpPr>
          <p:cNvPr id="4" name="Footer Placeholder 3">
            <a:extLst>
              <a:ext uri="{FF2B5EF4-FFF2-40B4-BE49-F238E27FC236}">
                <a16:creationId xmlns:a16="http://schemas.microsoft.com/office/drawing/2014/main" id="{B55BCF71-F913-C56D-2A0E-2BE930E94F57}"/>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3882337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dirty="0"/>
          </a:p>
        </p:txBody>
      </p:sp>
      <p:sp>
        <p:nvSpPr>
          <p:cNvPr id="4" name="Rectangle 3"/>
          <p:cNvSpPr/>
          <p:nvPr/>
        </p:nvSpPr>
        <p:spPr>
          <a:xfrm>
            <a:off x="1689160" y="278524"/>
            <a:ext cx="5765681"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IN" sz="4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Temporary hair dyes</a:t>
            </a:r>
          </a:p>
        </p:txBody>
      </p:sp>
      <p:sp>
        <p:nvSpPr>
          <p:cNvPr id="5" name="Rectangle 4"/>
          <p:cNvSpPr/>
          <p:nvPr/>
        </p:nvSpPr>
        <p:spPr>
          <a:xfrm>
            <a:off x="100605" y="1355834"/>
            <a:ext cx="8839200" cy="4455835"/>
          </a:xfrm>
          <a:prstGeom prst="rect">
            <a:avLst/>
          </a:prstGeom>
        </p:spPr>
        <p:txBody>
          <a:bodyPr wrap="square">
            <a:spAutoFit/>
          </a:bodyPr>
          <a:lstStyle/>
          <a:p>
            <a:pPr algn="just">
              <a:lnSpc>
                <a:spcPct val="150000"/>
              </a:lnSpc>
            </a:pPr>
            <a:r>
              <a:rPr lang="en-IN" sz="2400" dirty="0">
                <a:latin typeface="Arial" pitchFamily="34" charset="0"/>
                <a:cs typeface="Arial" pitchFamily="34" charset="0"/>
              </a:rPr>
              <a:t>The temporary dyes are absorbed in to the cuticle and cannot enter into the cortex of the hair therefore can be removed easily with one wash using a shampoo. Basically temporary hair dyes consist different colourants stuffs and acids. Chemically the colourants stuffs are </a:t>
            </a:r>
            <a:r>
              <a:rPr lang="en-IN" sz="2400" dirty="0" err="1">
                <a:latin typeface="Arial" pitchFamily="34" charset="0"/>
                <a:cs typeface="Arial" pitchFamily="34" charset="0"/>
              </a:rPr>
              <a:t>azo</a:t>
            </a:r>
            <a:r>
              <a:rPr lang="en-IN" sz="2400" dirty="0">
                <a:latin typeface="Arial" pitchFamily="34" charset="0"/>
                <a:cs typeface="Arial" pitchFamily="34" charset="0"/>
              </a:rPr>
              <a:t> dyes, </a:t>
            </a:r>
            <a:r>
              <a:rPr lang="en-IN" sz="2400" dirty="0" err="1">
                <a:latin typeface="Arial" pitchFamily="34" charset="0"/>
                <a:cs typeface="Arial" pitchFamily="34" charset="0"/>
              </a:rPr>
              <a:t>anthraquinone</a:t>
            </a:r>
            <a:r>
              <a:rPr lang="en-IN" sz="2400" dirty="0">
                <a:latin typeface="Arial" pitchFamily="34" charset="0"/>
                <a:cs typeface="Arial" pitchFamily="34" charset="0"/>
              </a:rPr>
              <a:t> dyes, </a:t>
            </a:r>
            <a:r>
              <a:rPr lang="en-IN" sz="2400" dirty="0" err="1">
                <a:latin typeface="Arial" pitchFamily="34" charset="0"/>
                <a:cs typeface="Arial" pitchFamily="34" charset="0"/>
              </a:rPr>
              <a:t>benzoquinoneimine</a:t>
            </a:r>
            <a:r>
              <a:rPr lang="en-IN" sz="2400" dirty="0">
                <a:latin typeface="Arial" pitchFamily="34" charset="0"/>
                <a:cs typeface="Arial" pitchFamily="34" charset="0"/>
              </a:rPr>
              <a:t> dyes, </a:t>
            </a:r>
            <a:r>
              <a:rPr lang="en-IN" sz="2400" dirty="0" err="1">
                <a:latin typeface="Arial" pitchFamily="34" charset="0"/>
                <a:cs typeface="Arial" pitchFamily="34" charset="0"/>
              </a:rPr>
              <a:t>triphenyl</a:t>
            </a:r>
            <a:r>
              <a:rPr lang="en-IN" sz="2400" dirty="0">
                <a:latin typeface="Arial" pitchFamily="34" charset="0"/>
                <a:cs typeface="Arial" pitchFamily="34" charset="0"/>
              </a:rPr>
              <a:t> methane dyes, </a:t>
            </a:r>
            <a:r>
              <a:rPr lang="en-IN" sz="2400" dirty="0" err="1">
                <a:latin typeface="Arial" pitchFamily="34" charset="0"/>
                <a:cs typeface="Arial" pitchFamily="34" charset="0"/>
              </a:rPr>
              <a:t>phenazanic</a:t>
            </a:r>
            <a:r>
              <a:rPr lang="en-IN" sz="2400" dirty="0">
                <a:latin typeface="Arial" pitchFamily="34" charset="0"/>
                <a:cs typeface="Arial" pitchFamily="34" charset="0"/>
              </a:rPr>
              <a:t> dyes and </a:t>
            </a:r>
            <a:r>
              <a:rPr lang="en-IN" sz="2400" dirty="0" err="1">
                <a:latin typeface="Arial" pitchFamily="34" charset="0"/>
                <a:cs typeface="Arial" pitchFamily="34" charset="0"/>
              </a:rPr>
              <a:t>xanthenic</a:t>
            </a:r>
            <a:r>
              <a:rPr lang="en-IN" sz="2400" dirty="0">
                <a:latin typeface="Arial" pitchFamily="34" charset="0"/>
                <a:cs typeface="Arial" pitchFamily="34" charset="0"/>
              </a:rPr>
              <a:t> dyes. The temporary hair dyes are available in different formulations </a:t>
            </a:r>
          </a:p>
        </p:txBody>
      </p:sp>
      <p:sp>
        <p:nvSpPr>
          <p:cNvPr id="3" name="Footer Placeholder 2">
            <a:extLst>
              <a:ext uri="{FF2B5EF4-FFF2-40B4-BE49-F238E27FC236}">
                <a16:creationId xmlns:a16="http://schemas.microsoft.com/office/drawing/2014/main" id="{E926AF64-3542-54C2-78AA-6C16CD283B8A}"/>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103677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a:p>
        </p:txBody>
      </p:sp>
      <p:sp>
        <p:nvSpPr>
          <p:cNvPr id="4" name="Rectangle 3"/>
          <p:cNvSpPr/>
          <p:nvPr/>
        </p:nvSpPr>
        <p:spPr>
          <a:xfrm>
            <a:off x="152400" y="152400"/>
            <a:ext cx="8286115" cy="923330"/>
          </a:xfrm>
          <a:prstGeom prst="rect">
            <a:avLst/>
          </a:prstGeom>
          <a:noFill/>
        </p:spPr>
        <p:txBody>
          <a:bodyPr wrap="none" lIns="91440" tIns="45720" rIns="91440" bIns="45720">
            <a:spAutoFit/>
          </a:bodyPr>
          <a:lstStyle/>
          <a:p>
            <a:pPr algn="ctr"/>
            <a:r>
              <a:rPr lang="en-IN"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Method of Preparations</a:t>
            </a:r>
          </a:p>
        </p:txBody>
      </p:sp>
      <p:sp>
        <p:nvSpPr>
          <p:cNvPr id="5" name="Rectangle 4"/>
          <p:cNvSpPr/>
          <p:nvPr/>
        </p:nvSpPr>
        <p:spPr>
          <a:xfrm>
            <a:off x="0" y="1019178"/>
            <a:ext cx="8991600" cy="5842497"/>
          </a:xfrm>
          <a:prstGeom prst="rect">
            <a:avLst/>
          </a:prstGeom>
        </p:spPr>
        <p:txBody>
          <a:bodyPr wrap="square">
            <a:spAutoFit/>
          </a:bodyPr>
          <a:lstStyle/>
          <a:p>
            <a:pPr marL="457200" lvl="0" indent="-457200" algn="just">
              <a:lnSpc>
                <a:spcPct val="150000"/>
              </a:lnSpc>
              <a:buFont typeface="Arial" pitchFamily="34" charset="0"/>
              <a:buChar char="•"/>
            </a:pPr>
            <a:r>
              <a:rPr lang="en-IN" sz="2800" dirty="0"/>
              <a:t>Surfactants (</a:t>
            </a:r>
            <a:r>
              <a:rPr lang="en-IN" sz="2800" dirty="0" err="1"/>
              <a:t>Triethanolamine</a:t>
            </a:r>
            <a:r>
              <a:rPr lang="en-IN" sz="2800" dirty="0"/>
              <a:t>, </a:t>
            </a:r>
            <a:r>
              <a:rPr lang="en-IN" sz="2800" dirty="0" err="1"/>
              <a:t>glyceryl</a:t>
            </a:r>
            <a:r>
              <a:rPr lang="en-IN" sz="2800" dirty="0"/>
              <a:t> </a:t>
            </a:r>
            <a:r>
              <a:rPr lang="en-IN" sz="2800" dirty="0" err="1"/>
              <a:t>monostearate</a:t>
            </a:r>
            <a:r>
              <a:rPr lang="en-IN" sz="2800" dirty="0"/>
              <a:t>) and gun (</a:t>
            </a:r>
            <a:r>
              <a:rPr lang="en-IN" sz="2800" dirty="0" err="1"/>
              <a:t>tragacanth</a:t>
            </a:r>
            <a:r>
              <a:rPr lang="en-IN" sz="2800" dirty="0"/>
              <a:t>) are heated to 70°C.</a:t>
            </a:r>
          </a:p>
          <a:p>
            <a:pPr marL="457200" lvl="0" indent="-457200" algn="just">
              <a:lnSpc>
                <a:spcPct val="150000"/>
              </a:lnSpc>
              <a:buFont typeface="Arial" pitchFamily="34" charset="0"/>
              <a:buChar char="•"/>
            </a:pPr>
            <a:r>
              <a:rPr lang="en-IN" sz="2800" dirty="0"/>
              <a:t>Anti-surfactant (Stearic acid) is incorporated in the above mixture and the mixture is heated to 75°C.</a:t>
            </a:r>
          </a:p>
          <a:p>
            <a:pPr marL="457200" lvl="0" indent="-457200" algn="just">
              <a:lnSpc>
                <a:spcPct val="150000"/>
              </a:lnSpc>
              <a:buFont typeface="Arial" pitchFamily="34" charset="0"/>
              <a:buChar char="•"/>
            </a:pPr>
            <a:r>
              <a:rPr lang="en-IN" sz="2800" dirty="0"/>
              <a:t>Waxes (Beeswax and carnauba wax) are melted separately at 70-80°C.</a:t>
            </a:r>
          </a:p>
          <a:p>
            <a:pPr marL="457200" lvl="0" indent="-457200" algn="just">
              <a:lnSpc>
                <a:spcPct val="150000"/>
              </a:lnSpc>
              <a:buFont typeface="Arial" pitchFamily="34" charset="0"/>
              <a:buChar char="•"/>
            </a:pPr>
            <a:r>
              <a:rPr lang="en-IN" sz="2800" dirty="0"/>
              <a:t>The molten waxes are added to the above mixture and stirred well.</a:t>
            </a:r>
          </a:p>
          <a:p>
            <a:pPr marL="457200" lvl="0" indent="-457200" algn="just">
              <a:lnSpc>
                <a:spcPct val="150000"/>
              </a:lnSpc>
              <a:buFont typeface="Arial" pitchFamily="34" charset="0"/>
              <a:buChar char="•"/>
            </a:pPr>
            <a:r>
              <a:rPr lang="en-IN" sz="2800" dirty="0"/>
              <a:t>Colour is added and the mixture is stirred well.</a:t>
            </a:r>
          </a:p>
        </p:txBody>
      </p:sp>
      <p:sp>
        <p:nvSpPr>
          <p:cNvPr id="3" name="Footer Placeholder 2">
            <a:extLst>
              <a:ext uri="{FF2B5EF4-FFF2-40B4-BE49-F238E27FC236}">
                <a16:creationId xmlns:a16="http://schemas.microsoft.com/office/drawing/2014/main" id="{B2D43212-4002-30B3-4C0A-4D0C07A45AA6}"/>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3842038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0"/>
            <a:ext cx="8105117" cy="5201424"/>
          </a:xfrm>
          <a:prstGeom prst="rect">
            <a:avLst/>
          </a:prstGeom>
          <a:noFill/>
          <a:scene3d>
            <a:camera prst="perspectiveContrastingRightFacing"/>
            <a:lightRig rig="threePt" dir="t"/>
          </a:scene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sp>
        <p:nvSpPr>
          <p:cNvPr id="4" name="Footer Placeholder 3">
            <a:extLst>
              <a:ext uri="{FF2B5EF4-FFF2-40B4-BE49-F238E27FC236}">
                <a16:creationId xmlns:a16="http://schemas.microsoft.com/office/drawing/2014/main" id="{0FB091E6-C85E-5086-0C20-BC7FE375EB89}"/>
              </a:ext>
            </a:extLst>
          </p:cNvPr>
          <p:cNvSpPr>
            <a:spLocks noGrp="1"/>
          </p:cNvSpPr>
          <p:nvPr>
            <p:ph type="ftr" sz="quarter" idx="11"/>
          </p:nvPr>
        </p:nvSpPr>
        <p:spPr/>
        <p:txBody>
          <a:bodyPr/>
          <a:lstStyle/>
          <a:p>
            <a:r>
              <a:rPr lang="en-US"/>
              <a:t>CHEMISTRY DEPTT                                                                       GC PAONTA SAHIB</a:t>
            </a:r>
          </a:p>
        </p:txBody>
      </p:sp>
    </p:spTree>
    <p:extLst>
      <p:ext uri="{BB962C8B-B14F-4D97-AF65-F5344CB8AC3E}">
        <p14:creationId xmlns:p14="http://schemas.microsoft.com/office/powerpoint/2010/main" val="710990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1313</TotalTime>
  <Words>521</Words>
  <Application>Microsoft Office PowerPoint</Application>
  <PresentationFormat>On-screen Show (4:3)</PresentationFormat>
  <Paragraphs>68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Sunil Choudhary</dc:creator>
  <cp:lastModifiedBy>amitajoshi1231@outlook.com</cp:lastModifiedBy>
  <cp:revision>70</cp:revision>
  <dcterms:created xsi:type="dcterms:W3CDTF">2006-08-16T00:00:00Z</dcterms:created>
  <dcterms:modified xsi:type="dcterms:W3CDTF">2022-07-17T09:55:15Z</dcterms:modified>
</cp:coreProperties>
</file>